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0"/>
  </p:notesMasterIdLst>
  <p:handoutMasterIdLst>
    <p:handoutMasterId r:id="rId31"/>
  </p:handoutMasterIdLst>
  <p:sldIdLst>
    <p:sldId id="410" r:id="rId5"/>
    <p:sldId id="383" r:id="rId6"/>
    <p:sldId id="413" r:id="rId7"/>
    <p:sldId id="423" r:id="rId8"/>
    <p:sldId id="414" r:id="rId9"/>
    <p:sldId id="422" r:id="rId10"/>
    <p:sldId id="424" r:id="rId11"/>
    <p:sldId id="425" r:id="rId12"/>
    <p:sldId id="416" r:id="rId13"/>
    <p:sldId id="417" r:id="rId14"/>
    <p:sldId id="428" r:id="rId15"/>
    <p:sldId id="429" r:id="rId16"/>
    <p:sldId id="430" r:id="rId17"/>
    <p:sldId id="418" r:id="rId18"/>
    <p:sldId id="426" r:id="rId19"/>
    <p:sldId id="431" r:id="rId20"/>
    <p:sldId id="434" r:id="rId21"/>
    <p:sldId id="433" r:id="rId22"/>
    <p:sldId id="419" r:id="rId23"/>
    <p:sldId id="427" r:id="rId24"/>
    <p:sldId id="432" r:id="rId25"/>
    <p:sldId id="436" r:id="rId26"/>
    <p:sldId id="435" r:id="rId27"/>
    <p:sldId id="421" r:id="rId28"/>
    <p:sldId id="398" r:id="rId29"/>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autoAdjust="0"/>
  </p:normalViewPr>
  <p:slideViewPr>
    <p:cSldViewPr snapToGrid="0">
      <p:cViewPr varScale="1">
        <p:scale>
          <a:sx n="163" d="100"/>
          <a:sy n="163" d="100"/>
        </p:scale>
        <p:origin x="14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09/02/2025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09/02/2025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2170E7-5513-DE60-F216-FB007D0E75B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269A0ED-5E39-559F-6D6F-A29A1543441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2C803FC-3D1D-1F7E-7993-BAD721EC3E8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6FD8F4E-EF65-C3CF-F510-0C53A2E7ABE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45889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25</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EC09BD-5E9B-64D6-3714-D088CBEE99E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1973986B-941C-B5AF-BDBB-BD61BDCF3714}"/>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diagramma, schermata&#10;&#10;Il contenuto generato dall'IA potrebbe non essere corretto.">
            <a:extLst>
              <a:ext uri="{FF2B5EF4-FFF2-40B4-BE49-F238E27FC236}">
                <a16:creationId xmlns:a16="http://schemas.microsoft.com/office/drawing/2014/main" id="{E3CCACE0-2156-6BE5-ACB9-D9C9C89E734B}"/>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6025661" y="2518201"/>
            <a:ext cx="5269528" cy="3952144"/>
          </a:xfrm>
        </p:spPr>
      </p:pic>
      <p:pic>
        <p:nvPicPr>
          <p:cNvPr id="5" name="Segnaposto contenuto 4" descr="Immagine che contiene testo, schermata, documento, carta&#10;&#10;Il contenuto generato dall'IA potrebbe non essere corretto.">
            <a:extLst>
              <a:ext uri="{FF2B5EF4-FFF2-40B4-BE49-F238E27FC236}">
                <a16:creationId xmlns:a16="http://schemas.microsoft.com/office/drawing/2014/main" id="{31BDE968-B918-3E5D-8079-7AB02DD6510A}"/>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347966" y="2518201"/>
            <a:ext cx="5269524" cy="3952144"/>
          </a:xfrm>
        </p:spPr>
      </p:pic>
    </p:spTree>
    <p:extLst>
      <p:ext uri="{BB962C8B-B14F-4D97-AF65-F5344CB8AC3E}">
        <p14:creationId xmlns:p14="http://schemas.microsoft.com/office/powerpoint/2010/main" val="4182224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(3)</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Tree>
    <p:extLst>
      <p:ext uri="{BB962C8B-B14F-4D97-AF65-F5344CB8AC3E}">
        <p14:creationId xmlns:p14="http://schemas.microsoft.com/office/powerpoint/2010/main" val="3216604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354476" y="2230747"/>
            <a:ext cx="4311436" cy="2426678"/>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3726" y="2236608"/>
            <a:ext cx="4311436" cy="2429175"/>
          </a:xfrm>
          <a:prstGeom prst="rect">
            <a:avLst/>
          </a:prstGeom>
        </p:spPr>
      </p:pic>
      <p:pic>
        <p:nvPicPr>
          <p:cNvPr id="12" name="Immagine 11" descr="Immagine che contiene testo, schermata, linea, Diagramma&#10;&#10;Il contenuto generato dall'IA potrebbe non essere corretto.">
            <a:extLst>
              <a:ext uri="{FF2B5EF4-FFF2-40B4-BE49-F238E27FC236}">
                <a16:creationId xmlns:a16="http://schemas.microsoft.com/office/drawing/2014/main" id="{AA6E8EDA-1AE7-BD23-89B5-3423BCA5C2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56484" y="4513527"/>
            <a:ext cx="4204193" cy="2362059"/>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Tree>
    <p:extLst>
      <p:ext uri="{BB962C8B-B14F-4D97-AF65-F5344CB8AC3E}">
        <p14:creationId xmlns:p14="http://schemas.microsoft.com/office/powerpoint/2010/main" val="1472695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108658" y="2226136"/>
            <a:ext cx="4347764" cy="2429888"/>
          </a:xfrm>
          <a:prstGeom prst="rect">
            <a:avLst/>
          </a:prstGeom>
        </p:spPr>
      </p:pic>
      <p:pic>
        <p:nvPicPr>
          <p:cNvPr id="9" name="Immagine 8">
            <a:extLst>
              <a:ext uri="{FF2B5EF4-FFF2-40B4-BE49-F238E27FC236}">
                <a16:creationId xmlns:a16="http://schemas.microsoft.com/office/drawing/2014/main" id="{51D1A850-DF7E-1B56-06E2-B7E5EF49B9CE}"/>
              </a:ext>
            </a:extLst>
          </p:cNvPr>
          <p:cNvPicPr>
            <a:picLocks noChangeAspect="1"/>
          </p:cNvPicPr>
          <p:nvPr/>
        </p:nvPicPr>
        <p:blipFill>
          <a:blip r:embed="rId4"/>
          <a:stretch>
            <a:fillRect/>
          </a:stretch>
        </p:blipFill>
        <p:spPr>
          <a:xfrm>
            <a:off x="6541478" y="2236360"/>
            <a:ext cx="4546702" cy="2548152"/>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5"/>
          <a:stretch>
            <a:fillRect/>
          </a:stretch>
        </p:blipFill>
        <p:spPr>
          <a:xfrm>
            <a:off x="3593124" y="4447791"/>
            <a:ext cx="4284784" cy="2416071"/>
          </a:xfrm>
          <a:prstGeom prst="rect">
            <a:avLst/>
          </a:prstGeom>
        </p:spPr>
      </p:pic>
    </p:spTree>
    <p:extLst>
      <p:ext uri="{BB962C8B-B14F-4D97-AF65-F5344CB8AC3E}">
        <p14:creationId xmlns:p14="http://schemas.microsoft.com/office/powerpoint/2010/main" val="1672899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98939" y="2229178"/>
            <a:ext cx="4296507" cy="2399644"/>
          </a:xfrm>
          <a:prstGeom prst="rect">
            <a:avLst/>
          </a:prstGeom>
        </p:spPr>
      </p:pic>
      <p:pic>
        <p:nvPicPr>
          <p:cNvPr id="8" name="Immagine 7">
            <a:extLst>
              <a:ext uri="{FF2B5EF4-FFF2-40B4-BE49-F238E27FC236}">
                <a16:creationId xmlns:a16="http://schemas.microsoft.com/office/drawing/2014/main" id="{3398214E-D903-D746-51E8-04485CFD5E30}"/>
              </a:ext>
            </a:extLst>
          </p:cNvPr>
          <p:cNvPicPr>
            <a:picLocks noChangeAspect="1"/>
          </p:cNvPicPr>
          <p:nvPr/>
        </p:nvPicPr>
        <p:blipFill>
          <a:blip r:embed="rId4"/>
          <a:stretch>
            <a:fillRect/>
          </a:stretch>
        </p:blipFill>
        <p:spPr>
          <a:xfrm>
            <a:off x="6673015" y="2227581"/>
            <a:ext cx="4296507" cy="2401241"/>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5"/>
          <a:stretch>
            <a:fillRect/>
          </a:stretch>
        </p:blipFill>
        <p:spPr>
          <a:xfrm>
            <a:off x="3621257" y="4355123"/>
            <a:ext cx="4394078" cy="2457061"/>
          </a:xfrm>
          <a:prstGeom prst="rect">
            <a:avLst/>
          </a:prstGeom>
        </p:spPr>
      </p:pic>
    </p:spTree>
    <p:extLst>
      <p:ext uri="{BB962C8B-B14F-4D97-AF65-F5344CB8AC3E}">
        <p14:creationId xmlns:p14="http://schemas.microsoft.com/office/powerpoint/2010/main" val="3748789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240870"/>
            <a:ext cx="4028528" cy="3453025"/>
          </a:xfrm>
        </p:spPr>
      </p:pic>
      <p:pic>
        <p:nvPicPr>
          <p:cNvPr id="11" name="Segnaposto contenuto 10" descr="Immagine che contiene testo, schermata, diagramma, Carattere&#10;&#10;Il contenuto generato dall'IA potrebbe non essere corretto.">
            <a:extLst>
              <a:ext uri="{FF2B5EF4-FFF2-40B4-BE49-F238E27FC236}">
                <a16:creationId xmlns:a16="http://schemas.microsoft.com/office/drawing/2014/main" id="{EF9C2361-CE9D-6BFB-CC9B-6A84D2D030AD}"/>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4026196" y="3240871"/>
            <a:ext cx="4028528" cy="345302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6447" y="3240872"/>
            <a:ext cx="4028529" cy="3453025"/>
          </a:xfrm>
          <a:prstGeom prst="rect">
            <a:avLst/>
          </a:prstGeom>
        </p:spPr>
      </p:pic>
    </p:spTree>
    <p:extLst>
      <p:ext uri="{BB962C8B-B14F-4D97-AF65-F5344CB8AC3E}">
        <p14:creationId xmlns:p14="http://schemas.microsoft.com/office/powerpoint/2010/main" val="31007427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9" name="Segnaposto contenuto 8" descr="Immagine che contiene testo, schermata, diagramma, Carattere&#10;&#10;Il contenuto generato dall'IA potrebbe non essere corretto.">
            <a:extLst>
              <a:ext uri="{FF2B5EF4-FFF2-40B4-BE49-F238E27FC236}">
                <a16:creationId xmlns:a16="http://schemas.microsoft.com/office/drawing/2014/main" id="{57A8BE59-26CC-244F-0BDB-9FDDCC311213}"/>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048002" y="3260076"/>
            <a:ext cx="4026370" cy="3451172"/>
          </a:xfrm>
        </p:spPr>
      </p:pic>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093" y="3254931"/>
            <a:ext cx="4012122" cy="3438962"/>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5">
            <a:extLst>
              <a:ext uri="{28A0092B-C50C-407E-A947-70E740481C1C}">
                <a14:useLocalDpi xmlns:a14="http://schemas.microsoft.com/office/drawing/2010/main" val="0"/>
              </a:ext>
            </a:extLst>
          </a:blip>
          <a:stretch>
            <a:fillRect/>
          </a:stretch>
        </p:blipFill>
        <p:spPr>
          <a:xfrm>
            <a:off x="29308" y="3254931"/>
            <a:ext cx="4018694" cy="3444596"/>
          </a:xfrm>
        </p:spPr>
      </p:pic>
    </p:spTree>
    <p:extLst>
      <p:ext uri="{BB962C8B-B14F-4D97-AF65-F5344CB8AC3E}">
        <p14:creationId xmlns:p14="http://schemas.microsoft.com/office/powerpoint/2010/main" val="1031245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516018" y="2231045"/>
            <a:ext cx="4186064" cy="2358537"/>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246" y="2215877"/>
            <a:ext cx="4214935" cy="2373705"/>
          </a:xfrm>
          <a:prstGeom prst="rect">
            <a:avLst/>
          </a:prstGeom>
        </p:spPr>
      </p:pic>
      <p:pic>
        <p:nvPicPr>
          <p:cNvPr id="14" name="Segnaposto contenuto 13" descr="Immagine che contiene testo, schermata, linea, Diagramma&#10;&#10;Il contenuto generato dall'IA potrebbe non essere corretto.">
            <a:extLst>
              <a:ext uri="{FF2B5EF4-FFF2-40B4-BE49-F238E27FC236}">
                <a16:creationId xmlns:a16="http://schemas.microsoft.com/office/drawing/2014/main" id="{E05972BF-83E4-1781-2AC9-916B61CACD88}"/>
              </a:ext>
            </a:extLst>
          </p:cNvPr>
          <p:cNvPicPr>
            <a:picLocks noGrp="1" noChangeAspect="1"/>
          </p:cNvPicPr>
          <p:nvPr>
            <p:ph sz="quarter" idx="16"/>
          </p:nvPr>
        </p:nvPicPr>
        <p:blipFill>
          <a:blip r:embed="rId5">
            <a:extLst>
              <a:ext uri="{28A0092B-C50C-407E-A947-70E740481C1C}">
                <a14:useLocalDpi xmlns:a14="http://schemas.microsoft.com/office/drawing/2010/main" val="0"/>
              </a:ext>
            </a:extLst>
          </a:blip>
          <a:stretch>
            <a:fillRect/>
          </a:stretch>
        </p:blipFill>
        <p:spPr>
          <a:xfrm>
            <a:off x="3615327" y="4459117"/>
            <a:ext cx="4257674" cy="2398883"/>
          </a:xfrm>
        </p:spPr>
      </p:pic>
    </p:spTree>
    <p:extLst>
      <p:ext uri="{BB962C8B-B14F-4D97-AF65-F5344CB8AC3E}">
        <p14:creationId xmlns:p14="http://schemas.microsoft.com/office/powerpoint/2010/main" val="4277053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193501" y="2312738"/>
            <a:ext cx="4236430" cy="2368665"/>
          </a:xfrm>
          <a:prstGeom prst="rect">
            <a:avLst/>
          </a:prstGeom>
        </p:spPr>
      </p:pic>
      <p:pic>
        <p:nvPicPr>
          <p:cNvPr id="12" name="Immagine 11">
            <a:extLst>
              <a:ext uri="{FF2B5EF4-FFF2-40B4-BE49-F238E27FC236}">
                <a16:creationId xmlns:a16="http://schemas.microsoft.com/office/drawing/2014/main" id="{D883B3AD-8F9D-F8DA-06E7-772399D8B849}"/>
              </a:ext>
            </a:extLst>
          </p:cNvPr>
          <p:cNvPicPr>
            <a:picLocks noChangeAspect="1"/>
          </p:cNvPicPr>
          <p:nvPr/>
        </p:nvPicPr>
        <p:blipFill>
          <a:blip r:embed="rId4"/>
          <a:stretch>
            <a:fillRect/>
          </a:stretch>
        </p:blipFill>
        <p:spPr>
          <a:xfrm>
            <a:off x="6638568" y="2295153"/>
            <a:ext cx="4374638" cy="2446832"/>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5"/>
          <a:stretch>
            <a:fillRect/>
          </a:stretch>
        </p:blipFill>
        <p:spPr>
          <a:xfrm>
            <a:off x="3387728" y="4488471"/>
            <a:ext cx="4243997" cy="2369529"/>
          </a:xfrm>
          <a:prstGeom prst="rect">
            <a:avLst/>
          </a:prstGeom>
        </p:spPr>
      </p:pic>
    </p:spTree>
    <p:extLst>
      <p:ext uri="{BB962C8B-B14F-4D97-AF65-F5344CB8AC3E}">
        <p14:creationId xmlns:p14="http://schemas.microsoft.com/office/powerpoint/2010/main" val="1080650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363416" y="2248148"/>
            <a:ext cx="4495799" cy="2524587"/>
          </a:xfrm>
          <a:prstGeom prst="rect">
            <a:avLst/>
          </a:prstGeom>
        </p:spPr>
      </p:pic>
      <p:pic>
        <p:nvPicPr>
          <p:cNvPr id="8" name="Immagine 7">
            <a:extLst>
              <a:ext uri="{FF2B5EF4-FFF2-40B4-BE49-F238E27FC236}">
                <a16:creationId xmlns:a16="http://schemas.microsoft.com/office/drawing/2014/main" id="{41AD8A30-A64D-C968-FC5D-8E544D8258FD}"/>
              </a:ext>
            </a:extLst>
          </p:cNvPr>
          <p:cNvPicPr>
            <a:picLocks noChangeAspect="1"/>
          </p:cNvPicPr>
          <p:nvPr/>
        </p:nvPicPr>
        <p:blipFill>
          <a:blip r:embed="rId4"/>
          <a:stretch>
            <a:fillRect/>
          </a:stretch>
        </p:blipFill>
        <p:spPr>
          <a:xfrm>
            <a:off x="6336322" y="2265735"/>
            <a:ext cx="4419601" cy="2480870"/>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5"/>
          <a:stretch>
            <a:fillRect/>
          </a:stretch>
        </p:blipFill>
        <p:spPr>
          <a:xfrm>
            <a:off x="3648806" y="4494672"/>
            <a:ext cx="4224239" cy="2363328"/>
          </a:xfrm>
          <a:prstGeom prst="rect">
            <a:avLst/>
          </a:prstGeom>
        </p:spPr>
      </p:pic>
    </p:spTree>
    <p:extLst>
      <p:ext uri="{BB962C8B-B14F-4D97-AF65-F5344CB8AC3E}">
        <p14:creationId xmlns:p14="http://schemas.microsoft.com/office/powerpoint/2010/main" val="2307226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4016855" y="3352800"/>
            <a:ext cx="3988161" cy="3418426"/>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36919" y="3352800"/>
            <a:ext cx="3988159" cy="3418425"/>
          </a:xfrm>
        </p:spPr>
      </p:pic>
      <p:pic>
        <p:nvPicPr>
          <p:cNvPr id="13" name="Immagine 12" descr="Immagine che contiene testo, schermata, diagramma, linea&#10;&#10;Il contenuto generato dall'IA potrebbe non essere corretto.">
            <a:extLst>
              <a:ext uri="{FF2B5EF4-FFF2-40B4-BE49-F238E27FC236}">
                <a16:creationId xmlns:a16="http://schemas.microsoft.com/office/drawing/2014/main" id="{CA85AFD0-A6CB-B45C-32D8-7FE47794C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3930" y="3352800"/>
            <a:ext cx="3993082" cy="3422642"/>
          </a:xfrm>
          <a:prstGeom prst="rect">
            <a:avLst/>
          </a:prstGeom>
        </p:spPr>
      </p:pic>
    </p:spTree>
    <p:extLst>
      <p:ext uri="{BB962C8B-B14F-4D97-AF65-F5344CB8AC3E}">
        <p14:creationId xmlns:p14="http://schemas.microsoft.com/office/powerpoint/2010/main" val="3977028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7" y="3264876"/>
            <a:ext cx="4027852" cy="3452445"/>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3562" y="3264876"/>
            <a:ext cx="4000499" cy="3428999"/>
          </a:xfrm>
          <a:prstGeom prst="rect">
            <a:avLst/>
          </a:prstGeom>
        </p:spPr>
      </p:pic>
      <p:pic>
        <p:nvPicPr>
          <p:cNvPr id="15" name="Immagine 14" descr="Immagine che contiene testo, schermata, diagramma, linea&#10;&#10;Il contenuto generato dall'IA potrebbe non essere corretto.">
            <a:extLst>
              <a:ext uri="{FF2B5EF4-FFF2-40B4-BE49-F238E27FC236}">
                <a16:creationId xmlns:a16="http://schemas.microsoft.com/office/drawing/2014/main" id="{2DF71CC5-D99B-E917-F1B0-D3A0B68D8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29952" y="3247679"/>
            <a:ext cx="3988777" cy="3418952"/>
          </a:xfrm>
          <a:prstGeom prst="rect">
            <a:avLst/>
          </a:prstGeom>
        </p:spPr>
      </p:pic>
    </p:spTree>
    <p:extLst>
      <p:ext uri="{BB962C8B-B14F-4D97-AF65-F5344CB8AC3E}">
        <p14:creationId xmlns:p14="http://schemas.microsoft.com/office/powerpoint/2010/main" val="1719152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Tree>
    <p:extLst>
      <p:ext uri="{BB962C8B-B14F-4D97-AF65-F5344CB8AC3E}">
        <p14:creationId xmlns:p14="http://schemas.microsoft.com/office/powerpoint/2010/main" val="21554224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matteo.conti.97@students.uniroma2.eu</a:t>
            </a: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167503" cy="3597470"/>
              </a:xfrm>
            </p:spPr>
            <p:txBody>
              <a:bodyPr rtlCol="0">
                <a:normAutofit/>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𝑡</m:t>
                          </m:r>
                        </m:sub>
                      </m:sSub>
                      <m:func>
                        <m:funcPr>
                          <m:ctrlPr>
                            <a:rPr lang="it-IT" sz="1600" b="0" i="1" smtClean="0">
                              <a:latin typeface="Cambria Math" panose="02040503050406030204" pitchFamily="18" charset="0"/>
                            </a:rPr>
                          </m:ctrlPr>
                        </m:funcPr>
                        <m:fName>
                          <m:r>
                            <a:rPr lang="it-IT" sz="1600" b="0" i="1" smtClean="0">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sSup>
                                    <m:sSupPr>
                                      <m:ctrlPr>
                                        <a:rPr lang="it-IT" sz="1600" b="0" i="1" smtClean="0">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b="0" i="1" smtClean="0">
                                          <a:latin typeface="Cambria Math" panose="02040503050406030204" pitchFamily="18" charset="0"/>
                                        </a:rPr>
                                        <m:t>𝑇</m:t>
                                      </m:r>
                                      <m:r>
                                        <a:rPr lang="it-IT" sz="1600" b="0" i="1" smtClean="0">
                                          <a:latin typeface="Cambria Math" panose="02040503050406030204" pitchFamily="18" charset="0"/>
                                        </a:rPr>
                                        <m:t>−</m:t>
                                      </m:r>
                                      <m:r>
                                        <a:rPr lang="it-IT" sz="1600" b="0" i="1" smtClean="0">
                                          <a:latin typeface="Cambria Math" panose="02040503050406030204" pitchFamily="18" charset="0"/>
                                        </a:rPr>
                                        <m:t>𝑡</m:t>
                                      </m:r>
                                    </m:sup>
                                  </m:sSup>
                                </m:den>
                              </m:f>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𝑛</m:t>
                          </m:r>
                        </m:sub>
                      </m:sSub>
                      <m:r>
                        <a:rPr lang="it-IT" sz="1600" i="1">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167503" cy="3597470"/>
              </a:xfrm>
              <a:blipFill>
                <a:blip r:embed="rId3"/>
                <a:stretch>
                  <a:fillRect l="-1568" t="-1186"/>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069256" y="3099326"/>
            <a:ext cx="3797899" cy="2915990"/>
          </a:xfrm>
          <a:prstGeom prst="rect">
            <a:avLst/>
          </a:prstGeom>
        </p:spPr>
      </p:pic>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toy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toy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endParaRPr lang="it-IT" sz="160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come il mercat</a:t>
                </a:r>
                <a:r>
                  <a:rPr lang="it-IT" sz="1600" dirty="0"/>
                  <a:t>o sia effettivamente privo di arbitraggi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94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 per il mese di novembre 2024.</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1442</TotalTime>
  <Words>1046</Words>
  <Application>Microsoft Office PowerPoint</Application>
  <PresentationFormat>Widescreen</PresentationFormat>
  <Paragraphs>113</Paragraphs>
  <Slides>25</Slides>
  <Notes>25</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25</vt:i4>
      </vt:variant>
    </vt:vector>
  </HeadingPairs>
  <TitlesOfParts>
    <vt:vector size="31"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Contesto(1)</vt:lpstr>
      <vt:lpstr>Introduzione – Contesto(2)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Stock (3)</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33</cp:revision>
  <dcterms:created xsi:type="dcterms:W3CDTF">2025-01-23T17:15:09Z</dcterms:created>
  <dcterms:modified xsi:type="dcterms:W3CDTF">2025-02-09T00:57:50Z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